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9"/>
  </p:notesMasterIdLst>
  <p:sldIdLst>
    <p:sldId id="256" r:id="rId2"/>
    <p:sldId id="281" r:id="rId3"/>
    <p:sldId id="267" r:id="rId4"/>
    <p:sldId id="272" r:id="rId5"/>
    <p:sldId id="268" r:id="rId6"/>
    <p:sldId id="297" r:id="rId7"/>
    <p:sldId id="302" r:id="rId8"/>
    <p:sldId id="303" r:id="rId9"/>
    <p:sldId id="304" r:id="rId10"/>
    <p:sldId id="305" r:id="rId11"/>
    <p:sldId id="311" r:id="rId12"/>
    <p:sldId id="306" r:id="rId13"/>
    <p:sldId id="307" r:id="rId14"/>
    <p:sldId id="308" r:id="rId15"/>
    <p:sldId id="309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53" r:id="rId26"/>
    <p:sldId id="323" r:id="rId27"/>
    <p:sldId id="324" r:id="rId28"/>
    <p:sldId id="327" r:id="rId29"/>
    <p:sldId id="328" r:id="rId30"/>
    <p:sldId id="329" r:id="rId31"/>
    <p:sldId id="330" r:id="rId32"/>
    <p:sldId id="331" r:id="rId33"/>
    <p:sldId id="333" r:id="rId34"/>
    <p:sldId id="334" r:id="rId35"/>
    <p:sldId id="276" r:id="rId36"/>
    <p:sldId id="349" r:id="rId37"/>
    <p:sldId id="266" r:id="rId38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CDE"/>
    <a:srgbClr val="0099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A82BD-6F63-449A-9C77-DD33A391441D}" v="16" dt="2024-05-24T05:24:08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433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B4D9D8-50D8-415D-8FEF-454F7D82DF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5153BF8-C2BD-4678-93F3-208FD3CBE5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DBFFEB0-1F23-4981-8F02-D36EBF5578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191FEEE-716C-43B9-9486-526FF4D8A44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077B3990-7327-4276-ADA7-C6CE77FAA8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89DCACC7-F84B-489C-9CE0-B8F75EAEC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949194D-56B0-4E48-AB24-69C8BB64D470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3A8DB02-48C4-C253-FEF7-5126D465A8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B967AA5-8641-4672-9C65-1C1C5942E970}" type="slidenum">
              <a:rPr lang="vi-VN" altLang="en-US" smtClean="0"/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vi-VN" altLang="en-US"/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DC7FA021-E3BF-1014-B5C4-3597210C0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89500" cy="3667125"/>
          </a:xfrm>
          <a:solidFill>
            <a:srgbClr val="FFFFFF"/>
          </a:solidFill>
          <a:ln/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5154C9E4-26ED-29B3-2C9E-1C1DDB585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4950" cy="439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554975F-4036-76AD-0211-D12B15363E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8626A215-0169-40CF-BCFD-E6879BB57F0F}" type="slidenum">
              <a:rPr lang="vi-VN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37</a:t>
            </a:fld>
            <a:endParaRPr lang="vi-VN" altLang="en-US"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8441CCEF-5AFE-31AE-C1A0-20B54243AE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89500" cy="3667125"/>
          </a:xfrm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7C2F6C-DD20-818D-7716-E8B3E811B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4950" cy="439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56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7005713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8738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064104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90504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066039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F9B554F-59FA-4CA3-BB14-F1940FB55751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32449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81D1A7B7-8FC0-4E5B-AE2F-CC7903A9C9C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51019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5981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2975635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9454193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15640227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2525051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98504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25712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7354132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9">
            <a:extLst>
              <a:ext uri="{FF2B5EF4-FFF2-40B4-BE49-F238E27FC236}">
                <a16:creationId xmlns:a16="http://schemas.microsoft.com/office/drawing/2014/main" id="{097DD908-F63E-4018-9EC7-1E7D4FD9C6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AE13C3-CA70-460B-8A75-E5E9A7BDA42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1EFD5032-CB7A-4E9A-BCE5-E307E87937B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95536" y="2564904"/>
            <a:ext cx="8998768" cy="2387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 in Compiler Construction</a:t>
            </a:r>
            <a:br>
              <a:rPr lang="en-US" altLang="en-US"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altLang="en-US" sz="3600" i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3600" i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Symbol table &amp; Scope management</a:t>
            </a:r>
            <a:endParaRPr lang="vi-VN" altLang="en-US" sz="360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DF8411F-FF12-42C7-8126-21F0A99E3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– Object’s attributes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8B1AC78-CAD0-4625-A67E-871E8F05F23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ConstantValue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VariableAttributes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Scope of variable (for code generation)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ParameterAttributes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Call by value or call by reference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ParamKind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kind;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Type* type;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Object_ *function;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3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D9F4E2C-CFC1-46C9-8930-1B6AFEF41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– Object’s attributes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10ED696-D677-4D36-850E-FE992FA7452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paramList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vi-VN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paramList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vi-VN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ProgramAttributes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// 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Note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parameter objects are declared in list of parameters (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paramList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 as well as in list of objects declared inside current block (scope-&gt;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objList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BB4B979-2C8A-4307-A303-9570D9405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AEC8B9D-57F1-4FBC-9762-86C066DDC1F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constant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createConstantObject(char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type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createTypeObject(char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variable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createVariableObject(char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parameter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createParameterObject(char *name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     enum ParamKind kind;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     Object* owner;);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2395206-B13A-4FDE-AB18-EF68425C9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D6DA89F-7613-4F8E-814D-FA70F1FD15A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function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createFunctionObject(char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procedure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createProcedureObject(char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program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createProgramObject(char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700">
              <a:solidFill>
                <a:srgbClr val="000000"/>
              </a:solidFill>
            </a:endParaRPr>
          </a:p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C1D4C7F-E063-458E-BD39-2EFDC9813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Free the memory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C2E9028-7D4A-4BC8-9C4B-4CA78910B06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type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freeType(Type* type);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an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freeObject(Object* obj)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list of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freeObjectList(ObjectNode* objList)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freeReferenceList(ObjectNode* objList)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block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freeScope(Scope* scope)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8EA7667-EE7B-4566-94E4-FE4992130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Debugging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AC54907-1DD7-42BC-B3A1-AB057A76295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type’s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printType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(Type* type);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object’s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printObject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(Object* obj, int indent)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object list’s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printObjectList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ObjectNode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objList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int indent)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block’s information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printScope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(Scope* scope, int indent)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19550E-9583-4EB1-B2C1-75E88CA58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 symbol table for KPL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79E8BAA-4111-41F1-8B9F-B24F9E69BCB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Initialize and Clean symbol table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Constant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Type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Variable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Function/Procedure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Parameter declaration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73C1547-72AA-4439-A05F-05BBF4B5E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Initialize &amp; Clean a symbol table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122B119-F071-422D-9E31-835517A3117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compile(char *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Initialize a symbol table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Compile the program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Display result for checking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-&gt;program,0);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Clean symbol table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591DA9-19B8-462B-BD7D-B945CFA46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Initialize program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8DB8B91-A6E8-4255-8FEB-8E6182D2ED7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The program object is initialized by</a:t>
            </a:r>
          </a:p>
          <a:p>
            <a:pPr marL="342900" lvl="1" indent="0">
              <a:spcBef>
                <a:spcPts val="775"/>
              </a:spcBef>
              <a:buClr>
                <a:srgbClr val="000000"/>
              </a:buClr>
              <a:buSzPct val="7000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  <a:endParaRPr lang="en-US" altLang="en-US" sz="24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After program initialization, we enter the outermost block by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enterBlock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When program is completely </a:t>
            </a:r>
            <a:r>
              <a:rPr lang="en-US" altLang="en-US" sz="2800" dirty="0" err="1">
                <a:solidFill>
                  <a:srgbClr val="000000"/>
                </a:solidFill>
              </a:rPr>
              <a:t>analysed</a:t>
            </a:r>
            <a:r>
              <a:rPr lang="en-US" altLang="en-US" sz="2800" dirty="0">
                <a:solidFill>
                  <a:srgbClr val="000000"/>
                </a:solidFill>
              </a:rPr>
              <a:t>, we exit by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exitBlock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D578148-4613-4595-8796-5299B2A40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declaration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26BFEEA-9893-4B8D-8B9C-784F6A3979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Constant objects are created and declared inside the function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compileBlock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During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process, constants’ values are filled by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compileConstant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000" i="1" dirty="0">
                <a:solidFill>
                  <a:srgbClr val="000000"/>
                </a:solidFill>
              </a:rPr>
              <a:t>In case a constant’s value is identifier constant, like </a:t>
            </a:r>
            <a:r>
              <a:rPr lang="en-US" altLang="en-US" sz="2000" b="1" i="1" dirty="0">
                <a:solidFill>
                  <a:srgbClr val="000000"/>
                </a:solidFill>
              </a:rPr>
              <a:t>const b=</a:t>
            </a:r>
            <a:r>
              <a:rPr lang="en-US" altLang="en-US" sz="2000" b="1" i="1" dirty="0" err="1">
                <a:solidFill>
                  <a:srgbClr val="000000"/>
                </a:solidFill>
              </a:rPr>
              <a:t>a</a:t>
            </a:r>
            <a:r>
              <a:rPr lang="en-US" altLang="en-US" sz="2000" i="1" dirty="0" err="1">
                <a:solidFill>
                  <a:srgbClr val="000000"/>
                </a:solidFill>
              </a:rPr>
              <a:t>;refer</a:t>
            </a:r>
            <a:r>
              <a:rPr lang="en-US" altLang="en-US" sz="2000" i="1" dirty="0">
                <a:solidFill>
                  <a:srgbClr val="000000"/>
                </a:solidFill>
              </a:rPr>
              <a:t> to symbol table to find actual value.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When a constant has been </a:t>
            </a:r>
            <a:r>
              <a:rPr lang="en-US" altLang="en-US" sz="2400" dirty="0" err="1">
                <a:solidFill>
                  <a:srgbClr val="000000"/>
                </a:solidFill>
              </a:rPr>
              <a:t>analysed</a:t>
            </a:r>
            <a:r>
              <a:rPr lang="en-US" altLang="en-US" sz="2400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4">
            <a:extLst>
              <a:ext uri="{FF2B5EF4-FFF2-40B4-BE49-F238E27FC236}">
                <a16:creationId xmlns:a16="http://schemas.microsoft.com/office/drawing/2014/main" id="{96D4E78E-4009-4D10-948A-674F0A88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02379B-5763-4846-99CD-81E44A87234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vi-VN" altLang="en-US" sz="1400"/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12E0842-6351-469F-B143-9A6A22563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Content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B91F7746-5980-49D5-95EA-B62AEF61C2D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</a:t>
            </a:r>
          </a:p>
          <a:p>
            <a:pPr eaLnBrk="1" hangingPunct="1"/>
            <a:r>
              <a:rPr lang="en-US" altLang="en-US"/>
              <a:t>Symbol table</a:t>
            </a:r>
          </a:p>
          <a:p>
            <a:pPr eaLnBrk="1" hangingPunct="1"/>
            <a:r>
              <a:rPr lang="en-US" altLang="en-US"/>
              <a:t>Static semantic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54C36F3-B597-4DB7-8129-75913889E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User-defined type declaration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3F7146-8D85-4FEC-BD21-6449BB4AF45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Type objects are created and declared inside the function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compileBlock2()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Actual type is learned during the </a:t>
            </a:r>
            <a:r>
              <a:rPr lang="en-US" altLang="en-US" dirty="0" err="1">
                <a:solidFill>
                  <a:srgbClr val="000000"/>
                </a:solidFill>
              </a:rPr>
              <a:t>analysing</a:t>
            </a:r>
            <a:r>
              <a:rPr lang="en-US" altLang="en-US" dirty="0">
                <a:solidFill>
                  <a:srgbClr val="000000"/>
                </a:solidFill>
              </a:rPr>
              <a:t> by function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Type*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If we meet identifier type, refer to symbol table to find actual type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When a user-defined type has been </a:t>
            </a:r>
            <a:r>
              <a:rPr lang="en-US" altLang="en-US" dirty="0" err="1">
                <a:solidFill>
                  <a:srgbClr val="000000"/>
                </a:solidFill>
              </a:rPr>
              <a:t>analysed</a:t>
            </a:r>
            <a:r>
              <a:rPr lang="en-US" altLang="en-US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214E106-0721-4620-B815-E253DA29E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declaration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2A3DFD9-5E4A-4477-BAEF-B50A070A2DE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Variable objects are created and declared inside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compileBlock3()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Type of a variable is filled when </a:t>
            </a:r>
            <a:r>
              <a:rPr lang="en-US" altLang="en-US" dirty="0" err="1">
                <a:solidFill>
                  <a:srgbClr val="000000"/>
                </a:solidFill>
              </a:rPr>
              <a:t>analysing</a:t>
            </a:r>
            <a:r>
              <a:rPr lang="en-US" altLang="en-US" dirty="0">
                <a:solidFill>
                  <a:srgbClr val="000000"/>
                </a:solidFill>
              </a:rPr>
              <a:t> type by using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For later code generation, one of variable object’s attributes should be the current scope.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When a variable object is </a:t>
            </a:r>
            <a:r>
              <a:rPr lang="en-US" altLang="en-US" dirty="0" err="1">
                <a:solidFill>
                  <a:srgbClr val="000000"/>
                </a:solidFill>
              </a:rPr>
              <a:t>analysed</a:t>
            </a:r>
            <a:r>
              <a:rPr lang="en-US" altLang="en-US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8E40019-585B-4B0E-A1BE-9E549852D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declaration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951829F-7008-469B-90E9-1BA695AFF69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Function objects are created and declared in function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compileFuncDecl()</a:t>
            </a: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Attributes of a function object need to be filled include: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List of parameters, in function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compileParams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Return type, in function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Function’s scope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Note:The function object has to be declared in current block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		 Update function scope as currentScope before deal with 	 function local object.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033B710-BBBF-4FA4-9FA7-2FA09F21C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Procedure declaration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F9B9B3F-B7DA-45FB-B033-8373EC18A13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Function objects are created and declared in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compileProcDecl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Attributes of a function object need to be filled include: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List of parameters, in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compileParams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 err="1">
                <a:solidFill>
                  <a:srgbClr val="000000"/>
                </a:solidFill>
                <a:cs typeface="Courier New" panose="02070309020205020404" pitchFamily="49" charset="0"/>
              </a:rPr>
              <a:t>Note:The</a:t>
            </a: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 function object has to be declared in current block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Update function scope as </a:t>
            </a:r>
            <a:r>
              <a:rPr lang="en-US" altLang="en-US" dirty="0" err="1">
                <a:solidFill>
                  <a:srgbClr val="000000"/>
                </a:solidFill>
                <a:cs typeface="Courier New" panose="02070309020205020404" pitchFamily="49" charset="0"/>
              </a:rPr>
              <a:t>currentScope</a:t>
            </a: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 before deal with 	 function local object.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5205A2E-D8E5-4718-868F-5F7C2A08F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declaration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D2ABCD6-DE6C-498E-A433-F19B493DF3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Parameter objects are created and declared in function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Parameter objects’ attributes: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Data type of parameter: a basic type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Kind of parameter: Call by value (PARAM_VALUE) or call by reference (PARAM_REFERENCE)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Note: parameter objects should be declared in both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 Current function’s list of parameter 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paramList</a:t>
            </a: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 Current function’s list of local objects 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objectList</a:t>
            </a: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CFA5A8-61EC-40EC-AE59-325C635E7F52}"/>
              </a:ext>
            </a:extLst>
          </p:cNvPr>
          <p:cNvSpPr/>
          <p:nvPr/>
        </p:nvSpPr>
        <p:spPr>
          <a:xfrm>
            <a:off x="5435600" y="1844675"/>
            <a:ext cx="3529013" cy="151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7894" name="Slide Number Placeholder 4">
            <a:extLst>
              <a:ext uri="{FF2B5EF4-FFF2-40B4-BE49-F238E27FC236}">
                <a16:creationId xmlns:a16="http://schemas.microsoft.com/office/drawing/2014/main" id="{260602FB-DF71-4069-BD06-FD4653D0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2A0534-BC8F-4141-9B48-8D79B7346C7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/>
          </a:p>
        </p:txBody>
      </p:sp>
      <p:sp>
        <p:nvSpPr>
          <p:cNvPr id="37891" name="Title 1">
            <a:extLst>
              <a:ext uri="{FF2B5EF4-FFF2-40B4-BE49-F238E27FC236}">
                <a16:creationId xmlns:a16="http://schemas.microsoft.com/office/drawing/2014/main" id="{2C13DFF9-76C6-4C8F-B724-3A29B2D24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void compileBlock(void)</a:t>
            </a:r>
            <a:endParaRPr lang="en-GB" altLang="en-US"/>
          </a:p>
        </p:txBody>
      </p:sp>
      <p:sp>
        <p:nvSpPr>
          <p:cNvPr id="37892" name="Content Placeholder 2">
            <a:extLst>
              <a:ext uri="{FF2B5EF4-FFF2-40B4-BE49-F238E27FC236}">
                <a16:creationId xmlns:a16="http://schemas.microsoft.com/office/drawing/2014/main" id="{6A92212C-5BBF-467B-B49C-F4DA42AF66E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{  Object* constObj;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ConstantValue* constValue;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if (lookAhead-&gt;tokenType == KW_CONST)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eat(KW_CONST);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do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eat(TK_IDENT);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constObj = createConstantObject(currentToken-&gt;string);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eat(SB_EQ);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constValue = compileConstant();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 constObj-&gt;constAttrs-&gt;value = constValue;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declareObject(constObj);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eat(SB_SEMICOLON);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} while (lookAhead-&gt;tokenType == TK_IDENT);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compileBlock2();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}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else compileBlock2();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altLang="en-US" sz="1400"/>
          </a:p>
        </p:txBody>
      </p:sp>
      <p:sp>
        <p:nvSpPr>
          <p:cNvPr id="37895" name="TextBox 7">
            <a:extLst>
              <a:ext uri="{FF2B5EF4-FFF2-40B4-BE49-F238E27FC236}">
                <a16:creationId xmlns:a16="http://schemas.microsoft.com/office/drawing/2014/main" id="{7FD37833-646D-4723-B1FD-CCE6FD91A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050" y="1879600"/>
            <a:ext cx="36734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 = createConstantObject(</a:t>
            </a:r>
            <a:r>
              <a:rPr lang="en-US" altLang="en-US" sz="1800">
                <a:solidFill>
                  <a:srgbClr val="FF0000"/>
                </a:solidFill>
              </a:rPr>
              <a:t>"c1"</a:t>
            </a:r>
            <a:r>
              <a:rPr lang="en-US" altLang="en-US" sz="1800"/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 obj-&gt;constAttrs-&gt;value = makeIntConstant(</a:t>
            </a:r>
            <a:r>
              <a:rPr lang="en-US" altLang="en-US" sz="1800">
                <a:solidFill>
                  <a:srgbClr val="FF0000"/>
                </a:solidFill>
              </a:rPr>
              <a:t>10</a:t>
            </a:r>
            <a:r>
              <a:rPr lang="en-US" altLang="en-US" sz="1800"/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 declareObject(obj);</a:t>
            </a:r>
            <a:endParaRPr lang="en-GB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6DF47CA-18E6-41EC-B10E-DD8F67013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management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932A74F-32D9-4B08-AD4C-07D9FBCDDEE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Checking duplicate object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Checking reference to object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BD3205C-9AE5-47EA-8AFB-0352629E2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fresh identifier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5275BF4-5D31-467F-AC7A-ADB1FEE84C5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800">
                <a:solidFill>
                  <a:srgbClr val="000000"/>
                </a:solidFill>
              </a:rPr>
              <a:t>A fresh identifier is an identifier that is new (has not been used) in current scope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800">
                <a:solidFill>
                  <a:srgbClr val="000000"/>
                </a:solidFill>
              </a:rPr>
              <a:t>Checking fresh identifier is task of function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checkFreshIdent(char *name);</a:t>
            </a:r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7BD4A25-4BFE-4F4E-8F11-0293A2390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fresh identifier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511BC06-93F1-4E9D-B139-F9C536F7E69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</a:rPr>
              <a:t>Checking fresh identifier is performed in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Constant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User-defined type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Variable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Parameter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Function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Procedure declaration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907BA54-1D4E-4A3D-B8A5-812F806C42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constant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2BCE4CE-7583-4ACA-ADBF-8DFA259E2F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Performed when there is a reference to a constant, </a:t>
            </a:r>
            <a:r>
              <a:rPr lang="en-US" altLang="en-US" dirty="0" err="1">
                <a:solidFill>
                  <a:srgbClr val="000000"/>
                </a:solidFill>
              </a:rPr>
              <a:t>e.g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an unsigned constant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an constant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If a constant is not declared in current block, search in outer blocks.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The value of declared constant will be the value of the constant that we are dealing with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Share the value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Do not share the value </a:t>
            </a:r>
            <a:r>
              <a:rPr lang="en-US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duplicateConstantValue</a:t>
            </a:r>
            <a:endParaRPr lang="en-US" altLang="en-US" sz="2200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DC65A7A4-D247-44F9-83EB-38B31B0F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02B08E-AC81-427C-B86A-F27E61111A6B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3B982433-D880-4160-8C86-ACC4D4982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</a:t>
            </a:r>
            <a:endParaRPr lang="vi-VN" altLang="en-US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EFA09E16-EA08-4732-BA29-5F84C064987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sz="2700"/>
              <a:t>It maintains all declarations and their attributes</a:t>
            </a:r>
          </a:p>
          <a:p>
            <a:pPr lvl="1" eaLnBrk="1" hangingPunct="1"/>
            <a:r>
              <a:rPr lang="en-US" altLang="en-US" sz="2200"/>
              <a:t>Constants: {name, type, value}</a:t>
            </a:r>
          </a:p>
          <a:p>
            <a:pPr lvl="1" eaLnBrk="1" hangingPunct="1"/>
            <a:r>
              <a:rPr lang="en-US" altLang="en-US" sz="2200"/>
              <a:t>Types: {name, actual type}</a:t>
            </a:r>
          </a:p>
          <a:p>
            <a:pPr lvl="1" eaLnBrk="1" hangingPunct="1"/>
            <a:r>
              <a:rPr lang="en-US" altLang="en-US" sz="2200"/>
              <a:t>Variables: {name, type}</a:t>
            </a:r>
          </a:p>
          <a:p>
            <a:pPr lvl="1" eaLnBrk="1" hangingPunct="1"/>
            <a:r>
              <a:rPr lang="en-US" altLang="en-US" sz="2200"/>
              <a:t>Functions: {name, parameters, return type, local declarations}</a:t>
            </a:r>
          </a:p>
          <a:p>
            <a:pPr lvl="1" eaLnBrk="1" hangingPunct="1"/>
            <a:r>
              <a:rPr lang="en-US" altLang="en-US" sz="2200"/>
              <a:t>Procedures: {name, parameters, local declarations)</a:t>
            </a:r>
          </a:p>
          <a:p>
            <a:pPr lvl="1" eaLnBrk="1" hangingPunct="1"/>
            <a:r>
              <a:rPr lang="en-US" altLang="en-US" sz="2200"/>
              <a:t>Parameters: {name, type, call by value/call by reference}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F3263E1-1694-4129-B56F-6BBAB8A13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type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E05E005-7FAD-48A0-99BE-61A96914088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there is a reference to a type,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 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 type in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type is not declared in current block, search in outer blocks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The actual type of </a:t>
            </a:r>
            <a:r>
              <a:rPr lang="en-US" altLang="en-US" sz="2400" dirty="0" err="1">
                <a:solidFill>
                  <a:srgbClr val="000000"/>
                </a:solidFill>
              </a:rPr>
              <a:t>refered</a:t>
            </a:r>
            <a:r>
              <a:rPr lang="en-US" altLang="en-US" sz="2400" dirty="0">
                <a:solidFill>
                  <a:srgbClr val="000000"/>
                </a:solidFill>
              </a:rPr>
              <a:t> type name will be used to create the type we are dealing with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Share type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Do not share type </a:t>
            </a:r>
            <a:r>
              <a:rPr lang="en-US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duplicateType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23AE615-8A2D-418F-94A3-30FECDED1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variable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6C25747-87D5-4405-BACB-325D39227B8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there is a reference to a variable,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</a:p>
          <a:p>
            <a:pPr lvl="1"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In for statement</a:t>
            </a:r>
          </a:p>
          <a:p>
            <a:pPr lvl="1"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factor</a:t>
            </a:r>
          </a:p>
          <a:p>
            <a:pPr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variable is not declared in current block, search in outer blocks.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F2355EF-92D9-47F1-9081-E0E077DC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LHS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AE41373-4928-4EE7-9523-BC31C46D05C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An identifier that appears in the left-hand side of an assign statement or in a factor possibly is: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Current function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A declared variable</a:t>
            </a:r>
          </a:p>
          <a:p>
            <a:pPr lvl="2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If the variable’s type is array type, the array index must follow the variable’s name.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Variable is different from parameters and current function.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DBCC319-ED38-4EB5-A067-1649A1D46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a declared procedure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F8FB7E2-8389-4F73-BCFE-7C2EC919E9B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a procedure is referred,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In CALL statement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procedure is not declared in current block, search in outer blocks.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Global procedures: WRITEI, WRITEC, WRITELN</a:t>
            </a:r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AE2A8DB-1026-4FC6-8DC2-C11979EF9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List of error codes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596EE66-2B45-45CC-B114-C941E8E9ABF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ERR_UNDECLARED_IDENT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ERR_UNDECLARED_CONSTANT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ERR_UNDECLARED_TYPE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ERR_UNDECLARED_VARIABLE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ERR_UNDECLARED_FUNCTION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ERR_UNDECLARED_PROCEDURE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ERR_DUPLICATE_IDENT</a:t>
            </a: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01F5C966-E220-85BC-CE68-F5AAAE334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6666"/>
              </a:buClr>
              <a:buFont typeface="Arial Black" panose="020B0A040201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Object*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*name)</a:t>
            </a:r>
          </a:p>
        </p:txBody>
      </p:sp>
      <p:sp>
        <p:nvSpPr>
          <p:cNvPr id="56323" name="Text Box 2">
            <a:extLst>
              <a:ext uri="{FF2B5EF4-FFF2-40B4-BE49-F238E27FC236}">
                <a16:creationId xmlns:a16="http://schemas.microsoft.com/office/drawing/2014/main" id="{9EDD93D1-955B-A6A1-1640-93356B746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18288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98513" indent="-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Scope* scope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currentScope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Object*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(scope != NULL) {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obj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objList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(obj != NULL) return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scope = scope-&gt;outer;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obj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globalObjectList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(obj != NULL) return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NULL;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9FE01C20-7175-8C3C-8574-A37C454C3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fld id="{14AF44F9-77D5-4D7A-81B2-9F7E272A302A}" type="slidenum">
              <a:rPr lang="vi-VN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t>35</a:t>
            </a:fld>
            <a:endParaRPr lang="vi-VN" alt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48FD1-B6EC-8237-8723-519F3D01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lookupObject</a:t>
            </a:r>
            <a:r>
              <a:rPr lang="en-US" dirty="0"/>
              <a:t>: Most closely scope rule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0AA0303-83C0-4AC0-B50D-573E1FE26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organization</a:t>
            </a:r>
          </a:p>
        </p:txBody>
      </p:sp>
      <p:graphicFrame>
        <p:nvGraphicFramePr>
          <p:cNvPr id="102466" name="Group 66">
            <a:extLst>
              <a:ext uri="{FF2B5EF4-FFF2-40B4-BE49-F238E27FC236}">
                <a16:creationId xmlns:a16="http://schemas.microsoft.com/office/drawing/2014/main" id="{7690440C-541C-4DF7-8B91-F91E9A963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5487"/>
              </p:ext>
            </p:extLst>
          </p:nvPr>
        </p:nvGraphicFramePr>
        <p:xfrm>
          <a:off x="518319" y="1205704"/>
          <a:ext cx="8107362" cy="4446592"/>
        </p:xfrm>
        <a:graphic>
          <a:graphicData uri="http://schemas.openxmlformats.org/drawingml/2006/table">
            <a:tbl>
              <a:tblPr/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scanner.c, scanner.h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 reader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character from source file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Recognize and classify token, keywords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parser.c, parser.h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 programming structure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debug.c, debug.h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Debugging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symtab.c symtab.h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Symbol table construction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semantics.c. semantics.h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Analyse the program’s semantic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 program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>
            <a:extLst>
              <a:ext uri="{FF2B5EF4-FFF2-40B4-BE49-F238E27FC236}">
                <a16:creationId xmlns:a16="http://schemas.microsoft.com/office/drawing/2014/main" id="{97187FB1-D9A6-A5F5-6C6F-507B06639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12" y="1127584"/>
            <a:ext cx="8610600" cy="4602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the fragments with marker TODOs in </a:t>
            </a:r>
            <a:r>
              <a:rPr lang="en-US" sz="2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symtab.c</a:t>
            </a:r>
            <a:endParaRPr lang="en-US" sz="2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the following functions in the file </a:t>
            </a:r>
            <a:r>
              <a:rPr lang="en-US" sz="2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semantics.c</a:t>
            </a: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 err="1">
                <a:effectLst/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checkDeclaredIdent</a:t>
            </a:r>
            <a:endParaRPr lang="en-US" sz="2400" b="1" kern="100" dirty="0">
              <a:effectLst/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 err="1">
                <a:effectLst/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checkDeclaredVariable</a:t>
            </a:r>
            <a:endParaRPr lang="en-US" sz="2400" b="1" kern="100" dirty="0">
              <a:effectLst/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 err="1">
                <a:effectLst/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checkDeclaredProcedure</a:t>
            </a:r>
            <a:endParaRPr lang="en-US" sz="2400" b="1" kern="100" dirty="0">
              <a:effectLst/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 err="1">
                <a:effectLst/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checkDeclaredLValueIdent</a:t>
            </a:r>
            <a:endParaRPr lang="en-US" sz="2400" b="1" kern="100" dirty="0">
              <a:effectLst/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code to places marked TODO and necessary places in </a:t>
            </a:r>
            <a:r>
              <a:rPr lang="en-US" sz="2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parsẻ.c</a:t>
            </a: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check if  objects are declared or not.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Compile and test with given examples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marL="341313" indent="-341313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400" dirty="0">
              <a:solidFill>
                <a:srgbClr val="000000"/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8B5D0EE0-19E9-6F1E-DBB5-2FEB84D3D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fld id="{78282C84-D662-4570-884D-97C847F9DA9E}" type="slidenum">
              <a:rPr lang="vi-VN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t>37</a:t>
            </a:fld>
            <a:endParaRPr lang="vi-VN" alt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41C2F-4F18-E10A-E249-978F2191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963809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C0F09935-0904-408A-837E-D9045BBF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CAA0B9-1356-4FC5-98FB-116D562D2BCF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75042260-7013-457F-B0C1-F361DB85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</a:t>
            </a:r>
            <a:endParaRPr lang="vi-VN" altLang="en-US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26A9CB60-BD76-43B3-BC6F-7C99C750B41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sz="2700" dirty="0"/>
              <a:t>In a KPL compiler, the symbol table is represented as a hierarchical structure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BA5C54B-7FC6-4391-813D-BB3FAB563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509" y="2269331"/>
            <a:ext cx="3744913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PROGRAM test;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CONST c = 100;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TYPE t = Integer;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VAR v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FUNCTION f(x : t)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VAR y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BEGIN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y := x + 1;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f := y;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END;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endParaRPr lang="en-US" sz="1400" b="1" kern="0" dirty="0">
              <a:latin typeface="Courier New" pitchFamily="49" charset="0"/>
              <a:cs typeface="+mn-cs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BEGIN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v := 1;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Call </a:t>
            </a:r>
            <a:r>
              <a:rPr lang="en-US" sz="1400" b="1" kern="0" dirty="0" err="1">
                <a:latin typeface="Courier New" pitchFamily="49" charset="0"/>
                <a:cs typeface="+mn-cs"/>
              </a:rPr>
              <a:t>WriteI</a:t>
            </a:r>
            <a:r>
              <a:rPr lang="en-US" sz="1400" b="1" kern="0" dirty="0">
                <a:latin typeface="Courier New" pitchFamily="49" charset="0"/>
                <a:cs typeface="+mn-cs"/>
              </a:rPr>
              <a:t> (f(v));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END.</a:t>
            </a:r>
            <a:endParaRPr lang="vi-VN" sz="1400" kern="0" dirty="0">
              <a:latin typeface="Courier New" pitchFamily="49" charset="0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57E7B-8FED-42DA-A064-7A4C174B8D40}"/>
              </a:ext>
            </a:extLst>
          </p:cNvPr>
          <p:cNvSpPr/>
          <p:nvPr/>
        </p:nvSpPr>
        <p:spPr>
          <a:xfrm>
            <a:off x="5760101" y="2571750"/>
            <a:ext cx="1285875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 err="1">
                <a:solidFill>
                  <a:schemeClr val="tx1"/>
                </a:solidFill>
              </a:rPr>
              <a:t>test:PRG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6740-FB9D-46F1-AB22-081E10CD8A99}"/>
              </a:ext>
            </a:extLst>
          </p:cNvPr>
          <p:cNvSpPr/>
          <p:nvPr/>
        </p:nvSpPr>
        <p:spPr>
          <a:xfrm>
            <a:off x="6188726" y="3000375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c: CST = 100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2D6A10-E299-4E60-A1E7-92EEFD909CA4}"/>
              </a:ext>
            </a:extLst>
          </p:cNvPr>
          <p:cNvSpPr/>
          <p:nvPr/>
        </p:nvSpPr>
        <p:spPr>
          <a:xfrm>
            <a:off x="6188726" y="3429000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t : TY = INT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40F7D3-65E6-461F-B425-DBDBA9A0DC69}"/>
              </a:ext>
            </a:extLst>
          </p:cNvPr>
          <p:cNvSpPr/>
          <p:nvPr/>
        </p:nvSpPr>
        <p:spPr>
          <a:xfrm>
            <a:off x="6188726" y="3857625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v: VAR : INT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84C645-CD29-4B04-9E4C-8E339FC8064B}"/>
              </a:ext>
            </a:extLst>
          </p:cNvPr>
          <p:cNvSpPr/>
          <p:nvPr/>
        </p:nvSpPr>
        <p:spPr>
          <a:xfrm>
            <a:off x="6188726" y="4286250"/>
            <a:ext cx="1643063" cy="3571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f : FN: INT </a:t>
            </a:r>
            <a:r>
              <a:rPr lang="en-US" sz="1200" dirty="0">
                <a:solidFill>
                  <a:schemeClr val="tx1"/>
                </a:solidFill>
                <a:sym typeface="Symbol"/>
              </a:rPr>
              <a:t> INT</a:t>
            </a:r>
            <a:endParaRPr lang="en-US" sz="12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F8E251-A1A0-47C3-938A-40D690AFEBCF}"/>
              </a:ext>
            </a:extLst>
          </p:cNvPr>
          <p:cNvSpPr/>
          <p:nvPr/>
        </p:nvSpPr>
        <p:spPr>
          <a:xfrm>
            <a:off x="6688789" y="4786312"/>
            <a:ext cx="1357312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x :  PAR : INT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6D8A40-C481-445E-AF3D-F737A01A7CB2}"/>
              </a:ext>
            </a:extLst>
          </p:cNvPr>
          <p:cNvSpPr/>
          <p:nvPr/>
        </p:nvSpPr>
        <p:spPr>
          <a:xfrm>
            <a:off x="6688789" y="5214937"/>
            <a:ext cx="1357312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y :  VAR : INT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50C838-CC80-4C7B-A014-219C2F789FC8}"/>
              </a:ext>
            </a:extLst>
          </p:cNvPr>
          <p:cNvCxnSpPr/>
          <p:nvPr/>
        </p:nvCxnSpPr>
        <p:spPr>
          <a:xfrm rot="5400000">
            <a:off x="5079858" y="3679031"/>
            <a:ext cx="1644650" cy="158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A2E4BB-11FC-47F0-A128-03434B28863F}"/>
              </a:ext>
            </a:extLst>
          </p:cNvPr>
          <p:cNvCxnSpPr>
            <a:endCxn id="9" idx="1"/>
          </p:cNvCxnSpPr>
          <p:nvPr/>
        </p:nvCxnSpPr>
        <p:spPr>
          <a:xfrm>
            <a:off x="5902976" y="3143250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B68E95-A5E8-48D7-9DAE-3F73BF875816}"/>
              </a:ext>
            </a:extLst>
          </p:cNvPr>
          <p:cNvCxnSpPr/>
          <p:nvPr/>
        </p:nvCxnSpPr>
        <p:spPr>
          <a:xfrm>
            <a:off x="5902976" y="3571875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B57001-378A-465E-B9D8-EB34BEABA027}"/>
              </a:ext>
            </a:extLst>
          </p:cNvPr>
          <p:cNvCxnSpPr/>
          <p:nvPr/>
        </p:nvCxnSpPr>
        <p:spPr>
          <a:xfrm>
            <a:off x="5902976" y="4000500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CF600-FB4C-4A0A-A20A-3FD2012065E7}"/>
              </a:ext>
            </a:extLst>
          </p:cNvPr>
          <p:cNvCxnSpPr/>
          <p:nvPr/>
        </p:nvCxnSpPr>
        <p:spPr>
          <a:xfrm>
            <a:off x="5902976" y="4500562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1515A-9295-4B96-905B-2F4F147C8D5B}"/>
              </a:ext>
            </a:extLst>
          </p:cNvPr>
          <p:cNvCxnSpPr/>
          <p:nvPr/>
        </p:nvCxnSpPr>
        <p:spPr>
          <a:xfrm rot="5400000">
            <a:off x="6046645" y="5001419"/>
            <a:ext cx="714375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B2F758-12D4-4C2B-9543-1BBDB17B1445}"/>
              </a:ext>
            </a:extLst>
          </p:cNvPr>
          <p:cNvCxnSpPr/>
          <p:nvPr/>
        </p:nvCxnSpPr>
        <p:spPr>
          <a:xfrm>
            <a:off x="6403039" y="4929187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1A94A-7DE0-4F43-9CEB-5D580E372766}"/>
              </a:ext>
            </a:extLst>
          </p:cNvPr>
          <p:cNvCxnSpPr/>
          <p:nvPr/>
        </p:nvCxnSpPr>
        <p:spPr>
          <a:xfrm>
            <a:off x="6403039" y="5357812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48DDA633-69F7-40F7-A7F3-DC840E57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5B3535-8DA1-44A2-950B-D2D3FFBCB6B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AD04DD1D-5B33-47B0-B271-5AB096BC99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 implementation</a:t>
            </a:r>
            <a:endParaRPr lang="vi-V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DC2CEE-FE55-47C8-BFD0-5D4FF9977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7" y="1573212"/>
            <a:ext cx="7696200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700" kern="0" dirty="0">
                <a:latin typeface="+mn-lt"/>
                <a:cs typeface="+mn-cs"/>
              </a:rPr>
              <a:t>Elements of the symbol table</a:t>
            </a:r>
          </a:p>
        </p:txBody>
      </p:sp>
      <p:sp>
        <p:nvSpPr>
          <p:cNvPr id="11270" name="Text Box 4">
            <a:extLst>
              <a:ext uri="{FF2B5EF4-FFF2-40B4-BE49-F238E27FC236}">
                <a16:creationId xmlns:a16="http://schemas.microsoft.com/office/drawing/2014/main" id="{A4264D96-5860-428A-B850-C3370F921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83" y="2348879"/>
            <a:ext cx="4495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Scope of a block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Scope_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List of block’s objects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objList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Function, procedure or program that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//block belongs to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Object *owner;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Outer scope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Scope_ *outer;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FB0115EF-7D64-41A7-8D0B-674DE7081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03" y="2348880"/>
            <a:ext cx="3709987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symbol table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SymTab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main program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Object* program;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current scope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Scope*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Global objects such as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WRITEI, WRITEC, WRITELN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READI, READC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globalObjectList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7B41326B-C130-4BE3-A730-453E37D0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665609-0102-479A-9B6D-918A14596ADA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BACEDD5A-109D-4C12-BCA0-3D53FE7F2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 implementation</a:t>
            </a:r>
            <a:endParaRPr lang="vi-VN" altLang="en-US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BC9C75C8-ECAA-4FCD-96D7-43077871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411850"/>
            <a:ext cx="769620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Symbol table has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tell current block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Update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whenever beginning parsing a procedure/function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enterBlock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(Scope* scope);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to outer block </a:t>
            </a:r>
            <a:r>
              <a:rPr lang="en-US" altLang="en-US" sz="2400" dirty="0" err="1">
                <a:solidFill>
                  <a:srgbClr val="000000"/>
                </a:solidFill>
              </a:rPr>
              <a:t>whener</a:t>
            </a:r>
            <a:r>
              <a:rPr lang="en-US" altLang="en-US" sz="2400" dirty="0">
                <a:solidFill>
                  <a:srgbClr val="000000"/>
                </a:solidFill>
              </a:rPr>
              <a:t> a procedure/function has been </a:t>
            </a:r>
            <a:r>
              <a:rPr lang="en-US" altLang="en-US" sz="2400" dirty="0" err="1">
                <a:solidFill>
                  <a:srgbClr val="000000"/>
                </a:solidFill>
              </a:rPr>
              <a:t>analysed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exitBlock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Declare a new object in current block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(Object* obj);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9E06850-4AB1-4197-A6AF-AD878A844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and Type</a:t>
            </a: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A988727D-C8D5-4493-B3F3-F59CCFE32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703" y="1290787"/>
            <a:ext cx="401002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Constant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type;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union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char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charValue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CA85874B-6CAB-4509-BCE7-3A313E84D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322387"/>
            <a:ext cx="3405187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Type classification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TP_INT,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TP_CHAR,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TP_ARRAY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Type_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Use for type Array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arraySize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Type_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elementType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036F664-2508-4FB7-9861-7E7EE25FB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and Type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7D9BC22-172F-4E1E-949B-C088EAFE3E1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To make type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makeIntType(void);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makeCharType(void);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makeArrayType(int arraySize, Type* elementType);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duplicateType(Type* type)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To make constant value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makeIntConstant(int i);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makeCharConstant(char ch);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duplicateConstantValue (ConstantValue* v);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D46AF33-2330-4A52-879E-7340B5C99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5C7EB5EA-83BC-44BA-9760-2D27F1A11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1989138"/>
            <a:ext cx="4752975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Objects’ attributes in symbol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table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struct Object_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char name[MAX_IDENT_LEN];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enum ObjectKind kind;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union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ConstantAttributes* constAttrs;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VariableAttributes* varAttrs;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TypeAttributes* typeAttrs;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FunctionAttributes* funcAttrs;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ProcedureAttributes* procAttrs;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ProgramAttributes* progAttrs;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ParameterAttributes* paramAttrs;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5364" name="Text Box 6">
            <a:extLst>
              <a:ext uri="{FF2B5EF4-FFF2-40B4-BE49-F238E27FC236}">
                <a16:creationId xmlns:a16="http://schemas.microsoft.com/office/drawing/2014/main" id="{9D4CEB90-D9B7-482D-97F9-31B37F41E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989138"/>
            <a:ext cx="2922587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Object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classification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enum ObjectKind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OBJ_CONSTANT,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OBJ_VARIABLE,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OBJ_TYPE,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OBJ_FUNCTION,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OBJ_PROCEDURE,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OBJ_PARAMETER,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OBJ_PROGRAM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5187</TotalTime>
  <Words>2317</Words>
  <Application>Microsoft Office PowerPoint</Application>
  <PresentationFormat>On-screen Show (4:3)</PresentationFormat>
  <Paragraphs>424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Courier New</vt:lpstr>
      <vt:lpstr>Lato</vt:lpstr>
      <vt:lpstr>Symbol</vt:lpstr>
      <vt:lpstr>Times New Roman</vt:lpstr>
      <vt:lpstr>Wingdings</vt:lpstr>
      <vt:lpstr>HUST_PPT_template_2022_RED_16x9_567042</vt:lpstr>
      <vt:lpstr>Experiment in Compiler Construction  Symbol table &amp; Scope management</vt:lpstr>
      <vt:lpstr>Content</vt:lpstr>
      <vt:lpstr>Symbol table</vt:lpstr>
      <vt:lpstr>Symbol table</vt:lpstr>
      <vt:lpstr>Symbol table implementation</vt:lpstr>
      <vt:lpstr>Symbol table implementation</vt:lpstr>
      <vt:lpstr>Constant and Type</vt:lpstr>
      <vt:lpstr>Constant and Type</vt:lpstr>
      <vt:lpstr>Object</vt:lpstr>
      <vt:lpstr>Object – Object’s attributes</vt:lpstr>
      <vt:lpstr>Object – Object’s attributes</vt:lpstr>
      <vt:lpstr>Object</vt:lpstr>
      <vt:lpstr>Object</vt:lpstr>
      <vt:lpstr>Free the memory</vt:lpstr>
      <vt:lpstr>Debugging</vt:lpstr>
      <vt:lpstr>Implement symbol table for KPL</vt:lpstr>
      <vt:lpstr>Initialize &amp; Clean a symbol table</vt:lpstr>
      <vt:lpstr>Initialize program</vt:lpstr>
      <vt:lpstr>Constant declaration</vt:lpstr>
      <vt:lpstr>User-defined type declaration</vt:lpstr>
      <vt:lpstr>Variable declaration</vt:lpstr>
      <vt:lpstr>Function declaration</vt:lpstr>
      <vt:lpstr>Procedure declaration</vt:lpstr>
      <vt:lpstr>Parameter declaration</vt:lpstr>
      <vt:lpstr>void compileBlock(void)</vt:lpstr>
      <vt:lpstr>Scope management</vt:lpstr>
      <vt:lpstr>Checking fresh identifier</vt:lpstr>
      <vt:lpstr>Checking fresh identifier</vt:lpstr>
      <vt:lpstr>Checking declared constant</vt:lpstr>
      <vt:lpstr>Checking declared type</vt:lpstr>
      <vt:lpstr>Checking declared variable</vt:lpstr>
      <vt:lpstr>Checking declared LHS</vt:lpstr>
      <vt:lpstr>Checking a declared procedure</vt:lpstr>
      <vt:lpstr>List of error codes</vt:lpstr>
      <vt:lpstr>Function lookupObject: Most closely scope rule</vt:lpstr>
      <vt:lpstr>Project organization</vt:lpstr>
      <vt:lpstr>Assignments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340</cp:revision>
  <cp:lastPrinted>2016-10-17T07:21:39Z</cp:lastPrinted>
  <dcterms:created xsi:type="dcterms:W3CDTF">2008-08-20T08:21:40Z</dcterms:created>
  <dcterms:modified xsi:type="dcterms:W3CDTF">2024-05-24T05:37:36Z</dcterms:modified>
</cp:coreProperties>
</file>